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55" r:id="rId4"/>
    <p:sldMasterId id="2147483656" r:id="rId5"/>
  </p:sldMasterIdLst>
  <p:sldIdLst>
    <p:sldId id="256" r:id="rId6"/>
    <p:sldId id="265" r:id="rId7"/>
    <p:sldId id="270" r:id="rId8"/>
    <p:sldId id="271" r:id="rId9"/>
    <p:sldId id="27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683"/>
    <a:srgbClr val="294351"/>
    <a:srgbClr val="264EA3"/>
    <a:srgbClr val="103B60"/>
    <a:srgbClr val="15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6328A-A78E-489B-99A8-F32C80D8564A}" v="1" dt="2025-10-06T17:04:14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IANO GONZALVO Javier" userId="403f2029-1247-4a17-a99c-d2ed5e68d498" providerId="ADAL" clId="{AED6328A-A78E-489B-99A8-F32C80D8564A}"/>
    <pc:docChg chg="custSel addSld modSld">
      <pc:chgData name="SORIANO GONZALVO Javier" userId="403f2029-1247-4a17-a99c-d2ed5e68d498" providerId="ADAL" clId="{AED6328A-A78E-489B-99A8-F32C80D8564A}" dt="2025-10-06T17:05:39.534" v="8" actId="27636"/>
      <pc:docMkLst>
        <pc:docMk/>
      </pc:docMkLst>
      <pc:sldChg chg="modSp mod">
        <pc:chgData name="SORIANO GONZALVO Javier" userId="403f2029-1247-4a17-a99c-d2ed5e68d498" providerId="ADAL" clId="{AED6328A-A78E-489B-99A8-F32C80D8564A}" dt="2025-10-06T17:05:39.534" v="8" actId="27636"/>
        <pc:sldMkLst>
          <pc:docMk/>
          <pc:sldMk cId="2524503442" sldId="270"/>
        </pc:sldMkLst>
        <pc:spChg chg="mod">
          <ac:chgData name="SORIANO GONZALVO Javier" userId="403f2029-1247-4a17-a99c-d2ed5e68d498" providerId="ADAL" clId="{AED6328A-A78E-489B-99A8-F32C80D8564A}" dt="2025-10-06T17:05:33.993" v="6" actId="1076"/>
          <ac:spMkLst>
            <pc:docMk/>
            <pc:sldMk cId="2524503442" sldId="270"/>
            <ac:spMk id="8" creationId="{8F005185-471B-6223-3335-6C5655477ACF}"/>
          </ac:spMkLst>
        </pc:spChg>
        <pc:spChg chg="mod">
          <ac:chgData name="SORIANO GONZALVO Javier" userId="403f2029-1247-4a17-a99c-d2ed5e68d498" providerId="ADAL" clId="{AED6328A-A78E-489B-99A8-F32C80D8564A}" dt="2025-10-06T17:05:39.534" v="8" actId="27636"/>
          <ac:spMkLst>
            <pc:docMk/>
            <pc:sldMk cId="2524503442" sldId="270"/>
            <ac:spMk id="9" creationId="{653C4D1B-5C03-CA59-7025-380E013B6E33}"/>
          </ac:spMkLst>
        </pc:spChg>
      </pc:sldChg>
      <pc:sldChg chg="modSp mod">
        <pc:chgData name="SORIANO GONZALVO Javier" userId="403f2029-1247-4a17-a99c-d2ed5e68d498" providerId="ADAL" clId="{AED6328A-A78E-489B-99A8-F32C80D8564A}" dt="2025-10-06T17:05:10.436" v="5" actId="403"/>
        <pc:sldMkLst>
          <pc:docMk/>
          <pc:sldMk cId="2494512023" sldId="271"/>
        </pc:sldMkLst>
        <pc:spChg chg="mod">
          <ac:chgData name="SORIANO GONZALVO Javier" userId="403f2029-1247-4a17-a99c-d2ed5e68d498" providerId="ADAL" clId="{AED6328A-A78E-489B-99A8-F32C80D8564A}" dt="2025-10-06T17:05:10.436" v="5" actId="403"/>
          <ac:spMkLst>
            <pc:docMk/>
            <pc:sldMk cId="2494512023" sldId="271"/>
            <ac:spMk id="9" creationId="{0636BE8B-AAD9-7845-46C6-628330A4F71D}"/>
          </ac:spMkLst>
        </pc:spChg>
      </pc:sldChg>
      <pc:sldChg chg="modSp add mod">
        <pc:chgData name="SORIANO GONZALVO Javier" userId="403f2029-1247-4a17-a99c-d2ed5e68d498" providerId="ADAL" clId="{AED6328A-A78E-489B-99A8-F32C80D8564A}" dt="2025-10-06T17:04:47.298" v="4" actId="27636"/>
        <pc:sldMkLst>
          <pc:docMk/>
          <pc:sldMk cId="4202727527" sldId="272"/>
        </pc:sldMkLst>
        <pc:spChg chg="mod">
          <ac:chgData name="SORIANO GONZALVO Javier" userId="403f2029-1247-4a17-a99c-d2ed5e68d498" providerId="ADAL" clId="{AED6328A-A78E-489B-99A8-F32C80D8564A}" dt="2025-10-06T17:04:47.298" v="4" actId="27636"/>
          <ac:spMkLst>
            <pc:docMk/>
            <pc:sldMk cId="4202727527" sldId="272"/>
            <ac:spMk id="9" creationId="{EB3DF054-4D96-69DD-D823-F325050C9E7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2E81A-72B3-0528-99B3-B8CAE04F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417AAE-CA33-F6E1-832E-3363F82E6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5B8C3-3EC9-1FE6-4B57-7101EE02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D76D0A-CC9C-B491-4162-93AF6BB1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2715A3-80EB-0B0F-A453-E9F88F28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A4A58-F318-A530-8BEE-A0FA1E44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5AC77-B5AB-8FAB-889A-F13DFBE12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E7B5B0-41C8-7B1D-FE10-1E41A688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3B7162-3BC7-FB80-F9A2-A4589015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02163-F3A3-E983-A620-F430F5C5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54DB8-5649-98EF-43DD-B06BAA81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FF3F91-DD23-D1E3-9774-563EA9677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4E045-2537-C3A1-343D-5837EAD3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95F46-E43C-7C72-D52F-C4249CD8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B594A-CDF5-520C-FD75-E5C7E2EF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0D2DC-CCD8-3726-F322-DDA5E383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19C493-462A-1280-A8DB-BC0C98489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4E73E-8CF9-6E54-F334-C363B502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0E060D-D62A-7CB9-D8A0-23F4DEFE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63860-EA67-8B33-5472-1581739C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116EC5-F5E9-DF75-E6A0-A7EEDE36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026"/>
            <a:ext cx="10515600" cy="388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D5005C-37F7-00BB-10D8-098063B1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7"/>
            <a:ext cx="10515600" cy="39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A0FE3-5873-D421-22ED-E5A8C98E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CA94EC-4BAD-1D47-B963-51FEB51BC59A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56FA76-2747-EE5F-085E-9F4C8BD98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D8F77-56BF-E700-3300-D2C7594E3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BBD133-66B7-7744-8101-795E647EB396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51E7B6-AAB1-3867-A98F-74B5555293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94" y="-12562"/>
            <a:ext cx="12226787" cy="7789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119EEE8-A69E-1071-F111-1B47F9A07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" y="181210"/>
            <a:ext cx="3955774" cy="411243"/>
          </a:xfrm>
          <a:prstGeom prst="rect">
            <a:avLst/>
          </a:prstGeom>
        </p:spPr>
      </p:pic>
      <p:pic>
        <p:nvPicPr>
          <p:cNvPr id="12" name="Imagen 11" descr="Logotipo&#10;&#10;El contenido generado por IA puede ser incorrecto.">
            <a:extLst>
              <a:ext uri="{FF2B5EF4-FFF2-40B4-BE49-F238E27FC236}">
                <a16:creationId xmlns:a16="http://schemas.microsoft.com/office/drawing/2014/main" id="{67CA53C6-D074-529C-E0FB-1781F305ADA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189184"/>
            <a:ext cx="1089991" cy="4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33C2D1-68F1-D7AB-AD13-767D037D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69D94E-4229-D0EB-BAED-CDC0A9925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1C16E-823F-7C82-83D5-1C02278C3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013476-DA17-ED47-9E03-003B241D53AD}" type="datetimeFigureOut">
              <a:rPr lang="es-ES" smtClean="0"/>
              <a:t>06/10/2025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D0043E-EC8A-CB64-A666-896003DB7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34572-2C13-B7F8-598E-B444C44CD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D53BA-E110-C446-9338-1AC430A786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30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07FBD991-E83A-6BBE-6B0C-05807A3203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2" y="0"/>
            <a:ext cx="12194942" cy="6856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CBA96-49F2-415A-A594-AF295F790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888" y="4620916"/>
            <a:ext cx="8766234" cy="64690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trade secrets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wraps: T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rade Secrets and Mediation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9634B-A082-470D-8951-2140281A5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0888" y="5516678"/>
            <a:ext cx="7842407" cy="403395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 Tritton, Barrister and Accredited Mediator, Hogarth Chambers, London</a:t>
            </a:r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DBFA0194-A86B-9597-7FA1-7449B05C8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" y="377208"/>
            <a:ext cx="1713297" cy="718797"/>
          </a:xfrm>
          <a:prstGeom prst="rect">
            <a:avLst/>
          </a:prstGeom>
        </p:spPr>
      </p:pic>
      <p:pic>
        <p:nvPicPr>
          <p:cNvPr id="26" name="Imagen 2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8DD00054-D03E-10F9-1666-C38C12276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3"/>
          <a:stretch>
            <a:fillRect/>
          </a:stretch>
        </p:blipFill>
        <p:spPr>
          <a:xfrm>
            <a:off x="490888" y="1341321"/>
            <a:ext cx="3830812" cy="1328285"/>
          </a:xfrm>
          <a:prstGeom prst="rect">
            <a:avLst/>
          </a:prstGeom>
        </p:spPr>
      </p:pic>
      <p:pic>
        <p:nvPicPr>
          <p:cNvPr id="27" name="Imagen 26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86775F8E-AEF4-7170-AE32-1BFEC1EA7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2" b="30707"/>
          <a:stretch>
            <a:fillRect/>
          </a:stretch>
        </p:blipFill>
        <p:spPr>
          <a:xfrm>
            <a:off x="490888" y="2669606"/>
            <a:ext cx="3830812" cy="3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8" y="1638949"/>
            <a:ext cx="11055010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Trade Secrets Directive (2016/943) and EU Data Act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031724-57D6-C0F2-9891-0077E51F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7" y="2245490"/>
            <a:ext cx="11055009" cy="413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0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What qualifies as a trade secret</a:t>
            </a:r>
          </a:p>
          <a:p>
            <a:pPr lvl="1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Information is not generally known or easily accessible</a:t>
            </a:r>
          </a:p>
          <a:p>
            <a:pPr lvl="1"/>
            <a:r>
              <a:rPr lang="en-US" dirty="0"/>
              <a:t>Information has commercial value</a:t>
            </a:r>
          </a:p>
          <a:p>
            <a:pPr lvl="1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Holder has taken reasonable measures to keep it secret</a:t>
            </a:r>
          </a:p>
          <a:p>
            <a:r>
              <a:rPr lang="en-US" dirty="0"/>
              <a:t>EU Data Act </a:t>
            </a:r>
          </a:p>
          <a:p>
            <a:pPr lvl="1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Seeks to promote fair data sharing of devices (Internet of Things)</a:t>
            </a:r>
          </a:p>
          <a:p>
            <a:pPr lvl="1"/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To protect trade secrets, may agree on certain measures to preserve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7139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CFD87-68E1-E076-2F4A-D6880DC7C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F005185-471B-6223-3335-6C565547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95" y="1273189"/>
            <a:ext cx="11055010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Court vs Mediation of Trade Secret Disputes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3C4D1B-5C03-CA59-7025-380E013B6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7" y="1899920"/>
            <a:ext cx="11055009" cy="4485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0"/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Court</a:t>
            </a:r>
          </a:p>
          <a:p>
            <a:pPr lvl="1"/>
            <a:r>
              <a:rPr lang="en-US" dirty="0"/>
              <a:t>Hearings open to public. </a:t>
            </a:r>
          </a:p>
          <a:p>
            <a:pPr lvl="1"/>
            <a:r>
              <a:rPr lang="en-US" dirty="0"/>
              <a:t>For misuse or disclosure, will have to disclose trade secret for court to determine whether there is misuse/unauthorized disclosure</a:t>
            </a:r>
          </a:p>
          <a:p>
            <a:pPr lvl="1"/>
            <a:r>
              <a:rPr lang="en-US" dirty="0"/>
              <a:t>Court procedure is fixed and out of hands of parties</a:t>
            </a:r>
          </a:p>
          <a:p>
            <a:pPr lvl="1"/>
            <a:r>
              <a:rPr lang="en-US" dirty="0"/>
              <a:t>Court can only grant </a:t>
            </a:r>
            <a:r>
              <a:rPr lang="en-US" b="1" dirty="0"/>
              <a:t>standard </a:t>
            </a:r>
            <a:r>
              <a:rPr lang="en-US" dirty="0"/>
              <a:t>remedies </a:t>
            </a:r>
            <a:r>
              <a:rPr lang="en-US" dirty="0" err="1"/>
              <a:t>eg</a:t>
            </a:r>
            <a:r>
              <a:rPr lang="en-US" dirty="0"/>
              <a:t> injunction and damages</a:t>
            </a:r>
          </a:p>
          <a:p>
            <a:r>
              <a:rPr lang="en-US" b="1" dirty="0"/>
              <a:t>Mediation</a:t>
            </a:r>
          </a:p>
          <a:p>
            <a:pPr lvl="1"/>
            <a:r>
              <a:rPr lang="en-US" dirty="0"/>
              <a:t>Confidential – end-to-end. Public cannot attend</a:t>
            </a:r>
          </a:p>
          <a:p>
            <a:pPr lvl="1"/>
            <a:r>
              <a:rPr lang="en-US" dirty="0"/>
              <a:t>Often no need to disclose trade secret if seeking commercial solution</a:t>
            </a:r>
          </a:p>
          <a:p>
            <a:pPr lvl="1"/>
            <a:r>
              <a:rPr lang="en-US" dirty="0"/>
              <a:t>Can handle the “emotional side” – generally, there would have been a pre-existing relationship</a:t>
            </a:r>
          </a:p>
          <a:p>
            <a:pPr lvl="1"/>
            <a:r>
              <a:rPr lang="en-US" dirty="0"/>
              <a:t>Mediation can help craft </a:t>
            </a:r>
            <a:r>
              <a:rPr lang="en-US" b="1" dirty="0"/>
              <a:t>bespoke </a:t>
            </a:r>
            <a:r>
              <a:rPr lang="en-US" dirty="0"/>
              <a:t>commercial solutions </a:t>
            </a:r>
            <a:r>
              <a:rPr lang="en-US" dirty="0" err="1"/>
              <a:t>ie</a:t>
            </a:r>
            <a:r>
              <a:rPr lang="en-US" dirty="0"/>
              <a:t> ex-employee not work for a competitor for </a:t>
            </a:r>
            <a:r>
              <a:rPr lang="en-US" b="1" dirty="0"/>
              <a:t>x </a:t>
            </a:r>
            <a:r>
              <a:rPr lang="en-US" dirty="0"/>
              <a:t>years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0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00225-5372-CD32-D0CC-F91D3972E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7B8D4A4-FAF7-53B9-14B2-DE82F50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8" y="1638949"/>
            <a:ext cx="11055010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dirty="0"/>
              <a:t>Mediation of </a:t>
            </a:r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36BE8B-AAD9-7845-46C6-628330A4F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7" y="2245490"/>
            <a:ext cx="11055009" cy="413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0"/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Catharsis</a:t>
            </a:r>
          </a:p>
          <a:p>
            <a:pPr lvl="1"/>
            <a:r>
              <a:rPr lang="en-US" dirty="0"/>
              <a:t>Parties are able to express their hurt, upset, worries and fears. This helps “healing”</a:t>
            </a:r>
          </a:p>
          <a:p>
            <a:r>
              <a:rPr lang="en-US" b="1" dirty="0"/>
              <a:t>Interests</a:t>
            </a:r>
          </a:p>
          <a:p>
            <a:pPr lvl="1"/>
            <a:r>
              <a:rPr lang="en-US" dirty="0"/>
              <a:t>Parties say what their </a:t>
            </a:r>
            <a:r>
              <a:rPr lang="en-US" i="1" dirty="0"/>
              <a:t>interests </a:t>
            </a:r>
            <a:r>
              <a:rPr lang="en-US" dirty="0"/>
              <a:t>are e.g.</a:t>
            </a:r>
          </a:p>
          <a:p>
            <a:pPr lvl="2"/>
            <a:r>
              <a:rPr lang="en-US" sz="2400" dirty="0"/>
              <a:t>Contain disclosure of trade secrets</a:t>
            </a:r>
          </a:p>
          <a:p>
            <a:pPr lvl="2"/>
            <a:r>
              <a:rPr lang="en-US" sz="2400" dirty="0"/>
              <a:t>Ex-employee to stop working for competitor</a:t>
            </a:r>
          </a:p>
          <a:p>
            <a:pPr lvl="2"/>
            <a:r>
              <a:rPr lang="en-US" sz="2400" dirty="0"/>
              <a:t>Competitor to cease offering on market a particular product that embodies trade secret</a:t>
            </a:r>
          </a:p>
          <a:p>
            <a:pPr lvl="2"/>
            <a:r>
              <a:rPr lang="en-US" sz="2400" dirty="0"/>
              <a:t>Respondent sees no value in trade secret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1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0E6C2-A01C-F9C1-CE90-636A4854B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6D88459-C40E-FF91-79C8-82F80DC4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8" y="1638949"/>
            <a:ext cx="11055010" cy="351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dirty="0"/>
              <a:t>Mediation of </a:t>
            </a:r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3DF054-4D96-69DD-D823-F325050C9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47" y="2245490"/>
            <a:ext cx="11055009" cy="413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r>
              <a:rPr lang="en-US" b="1" dirty="0"/>
              <a:t>Brainstorming</a:t>
            </a:r>
          </a:p>
          <a:p>
            <a:pPr lvl="1"/>
            <a:r>
              <a:rPr lang="en-US" dirty="0"/>
              <a:t>What solutions meet both parties’ interests?</a:t>
            </a:r>
          </a:p>
          <a:p>
            <a:pPr lvl="1"/>
            <a:r>
              <a:rPr lang="en-US" dirty="0"/>
              <a:t>How can that be embodied in a settlement agreement?</a:t>
            </a:r>
          </a:p>
          <a:p>
            <a:pPr lvl="1"/>
            <a:r>
              <a:rPr lang="en-US" dirty="0"/>
              <a:t>Good mediator here will propose solutions</a:t>
            </a:r>
          </a:p>
          <a:p>
            <a:r>
              <a:rPr lang="en-US" b="1" dirty="0"/>
              <a:t>Drafting settlement agreement</a:t>
            </a:r>
          </a:p>
          <a:p>
            <a:pPr lvl="1"/>
            <a:r>
              <a:rPr lang="en-US" dirty="0"/>
              <a:t>Circulating drafts</a:t>
            </a:r>
          </a:p>
          <a:p>
            <a:pPr lvl="1"/>
            <a:r>
              <a:rPr lang="en-US" dirty="0"/>
              <a:t>Improving on them</a:t>
            </a:r>
          </a:p>
          <a:p>
            <a:pPr lvl="1"/>
            <a:r>
              <a:rPr lang="en-US" dirty="0"/>
              <a:t>Sign them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2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3C98F4A4-4300-BBA7-DA44-D4BE4BC079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3A141-5606-B507-3F31-38230CE2E3D3}"/>
              </a:ext>
            </a:extLst>
          </p:cNvPr>
          <p:cNvSpPr txBox="1"/>
          <p:nvPr/>
        </p:nvSpPr>
        <p:spPr>
          <a:xfrm>
            <a:off x="3438143" y="3044279"/>
            <a:ext cx="5315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THANK YOU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944FCD78-CC06-865F-2928-BB8BD874E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51" y="5330031"/>
            <a:ext cx="1713297" cy="7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2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303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Open Sans</vt:lpstr>
      <vt:lpstr>Tema de Office</vt:lpstr>
      <vt:lpstr>Tema de Office</vt:lpstr>
      <vt:lpstr>Tema de Office</vt:lpstr>
      <vt:lpstr>Tema de Office</vt:lpstr>
      <vt:lpstr>Tema de Office</vt:lpstr>
      <vt:lpstr>Keeping trade secrets under wraps: Trade Secrets and Mediation</vt:lpstr>
      <vt:lpstr>Trade Secrets Directive (2016/943) and EU Data Act</vt:lpstr>
      <vt:lpstr>Court vs Mediation of Trade Secret Disputes</vt:lpstr>
      <vt:lpstr>Mediation of Trade Secrets</vt:lpstr>
      <vt:lpstr>Mediation of Trade Secrets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in Arial Bold 36pt</dc:title>
  <dc:creator>GARCIA FIGUEROA Alicia</dc:creator>
  <cp:lastModifiedBy>SORIANO GONZALVO Javier</cp:lastModifiedBy>
  <cp:revision>25</cp:revision>
  <dcterms:created xsi:type="dcterms:W3CDTF">2022-01-18T15:08:34Z</dcterms:created>
  <dcterms:modified xsi:type="dcterms:W3CDTF">2025-10-06T17:05:43Z</dcterms:modified>
</cp:coreProperties>
</file>